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256" r:id="rId3"/>
    <p:sldId id="258" r:id="rId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4648"/>
  </p:normalViewPr>
  <p:slideViewPr>
    <p:cSldViewPr snapToGrid="0">
      <p:cViewPr>
        <p:scale>
          <a:sx n="49" d="100"/>
          <a:sy n="49" d="100"/>
        </p:scale>
        <p:origin x="1632" y="1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7BF29-1EAF-42BC-9A61-A176C2486EEE}" type="datetimeFigureOut">
              <a:rPr lang="da-DK" smtClean="0"/>
              <a:t>06.09.2021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BEB38-9856-4C28-8A1C-26691018286C}" type="slidenum">
              <a:rPr lang="da-DK" smtClean="0"/>
              <a:t>‹#›</a:t>
            </a:fld>
            <a:endParaRPr lang="da-DK"/>
          </a:p>
        </p:txBody>
      </p:sp>
    </p:spTree>
    <p:extLst>
      <p:ext uri="{BB962C8B-B14F-4D97-AF65-F5344CB8AC3E}">
        <p14:creationId xmlns:p14="http://schemas.microsoft.com/office/powerpoint/2010/main" val="190861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25000"/>
              </a:lnSpc>
              <a:spcAft>
                <a:spcPts val="6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God eftermiddag, mit navn er Joan Lindskov og jeg er sektornæstformand i Pædagogisk sektor. Jeg skal præsentere resultatet af et samarbejde med VIA University College Holstebro, hvor vi har haft fokus på forældresamarbejdet.</a:t>
            </a:r>
          </a:p>
          <a:p>
            <a:pPr>
              <a:lnSpc>
                <a:spcPct val="125000"/>
              </a:lnSpc>
              <a:spcAft>
                <a:spcPts val="6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Nanett Borre som underviser dagplejere fortalte os i FOA, at mange dagplejere havde svært ved at fortælle familier med anden etnisk baggrund, hvorfor børn i dagpleje lægges til at sove udenfor, selv skal kravle op på puslebordet, når de kan, med mere. </a:t>
            </a:r>
          </a:p>
          <a:p>
            <a:pPr>
              <a:lnSpc>
                <a:spcPct val="125000"/>
              </a:lnSpc>
              <a:spcAft>
                <a:spcPts val="6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Vi kontaktede VIA og i et samarbejde med Nanett, og dagplejere som Nanett underviste, har de fået lavet fire små film, som er tekstet og indlæst på både engelsk og arabisk. Filmene er dog lavet så de også kan bruges i forældresamarbejdet med dansktalende forældre.</a:t>
            </a:r>
          </a:p>
          <a:p>
            <a:pPr>
              <a:lnSpc>
                <a:spcPct val="125000"/>
              </a:lnSpc>
              <a:spcAft>
                <a:spcPts val="6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Til de fire film hører den håndbog, som I har fået i jeres konference pakke fra FOA.</a:t>
            </a:r>
          </a:p>
          <a:p>
            <a:endParaRPr lang="da-DK" dirty="0"/>
          </a:p>
        </p:txBody>
      </p:sp>
      <p:sp>
        <p:nvSpPr>
          <p:cNvPr id="4" name="Pladsholder til slidenummer 3"/>
          <p:cNvSpPr>
            <a:spLocks noGrp="1"/>
          </p:cNvSpPr>
          <p:nvPr>
            <p:ph type="sldNum" sz="quarter" idx="5"/>
          </p:nvPr>
        </p:nvSpPr>
        <p:spPr/>
        <p:txBody>
          <a:bodyPr/>
          <a:lstStyle/>
          <a:p>
            <a:fld id="{08EBEB38-9856-4C28-8A1C-26691018286C}" type="slidenum">
              <a:rPr lang="da-DK" smtClean="0"/>
              <a:t>1</a:t>
            </a:fld>
            <a:endParaRPr lang="da-DK"/>
          </a:p>
        </p:txBody>
      </p:sp>
    </p:spTree>
    <p:extLst>
      <p:ext uri="{BB962C8B-B14F-4D97-AF65-F5344CB8AC3E}">
        <p14:creationId xmlns:p14="http://schemas.microsoft.com/office/powerpoint/2010/main" val="417650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92000" y="1980000"/>
            <a:ext cx="7920000" cy="1470025"/>
          </a:xfrm>
          <a:prstGeom prst="rect">
            <a:avLst/>
          </a:prstGeom>
        </p:spPr>
        <p:txBody>
          <a:bodyPr lIns="0"/>
          <a:lstStyle>
            <a:lvl1pPr algn="l">
              <a:defRPr sz="4000" baseline="0">
                <a:latin typeface="+mj-lt"/>
              </a:defRPr>
            </a:lvl1pPr>
          </a:lstStyle>
          <a:p>
            <a:r>
              <a:rPr lang="da-DK"/>
              <a:t>Klik for at redigere titeltypografien i masteren</a:t>
            </a:r>
            <a:endParaRPr lang="da-DK" dirty="0"/>
          </a:p>
        </p:txBody>
      </p:sp>
      <p:sp>
        <p:nvSpPr>
          <p:cNvPr id="3" name="Undertitel 2"/>
          <p:cNvSpPr>
            <a:spLocks noGrp="1"/>
          </p:cNvSpPr>
          <p:nvPr>
            <p:ph type="subTitle" idx="1"/>
          </p:nvPr>
        </p:nvSpPr>
        <p:spPr>
          <a:xfrm>
            <a:off x="792000" y="3852000"/>
            <a:ext cx="8460000" cy="1752600"/>
          </a:xfrm>
          <a:prstGeom prst="rect">
            <a:avLst/>
          </a:prstGeom>
        </p:spPr>
        <p:txBody>
          <a:bodyPr lIns="0"/>
          <a:lstStyle>
            <a:lvl1pPr marL="0" indent="0" algn="l">
              <a:buNone/>
              <a:defRPr sz="2200" baseline="0">
                <a:solidFill>
                  <a:schemeClr val="tx1">
                    <a:tint val="75000"/>
                  </a:schemeClr>
                </a:solidFill>
                <a:latin typeface="+mn-lt"/>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7FE18F34-EB9C-418F-9784-36FEF1C8B934}" type="datetimeFigureOut">
              <a:rPr lang="da-DK" smtClean="0"/>
              <a:t>06.09.2021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0553147-C5DF-401C-98E7-3CFE5A3D61D0}" type="slidenum">
              <a:rPr lang="da-DK" smtClean="0"/>
              <a:t>‹#›</a:t>
            </a:fld>
            <a:endParaRPr lang="da-DK"/>
          </a:p>
        </p:txBody>
      </p:sp>
      <p:pic>
        <p:nvPicPr>
          <p:cNvPr id="9" name="Billede 8">
            <a:extLst>
              <a:ext uri="{FF2B5EF4-FFF2-40B4-BE49-F238E27FC236}">
                <a16:creationId xmlns:a16="http://schemas.microsoft.com/office/drawing/2014/main" id="{42FD222E-990F-4204-8C08-70DF63E11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64" y="540000"/>
            <a:ext cx="1981036" cy="268202"/>
          </a:xfrm>
          <a:prstGeom prst="rect">
            <a:avLst/>
          </a:prstGeom>
        </p:spPr>
      </p:pic>
    </p:spTree>
    <p:extLst>
      <p:ext uri="{BB962C8B-B14F-4D97-AF65-F5344CB8AC3E}">
        <p14:creationId xmlns:p14="http://schemas.microsoft.com/office/powerpoint/2010/main" val="118280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FE18F34-EB9C-418F-9784-36FEF1C8B934}" type="datetimeFigureOut">
              <a:rPr lang="da-DK" smtClean="0"/>
              <a:t>06.09.2021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0553147-C5DF-401C-98E7-3CFE5A3D61D0}" type="slidenum">
              <a:rPr lang="da-DK" smtClean="0"/>
              <a:t>‹#›</a:t>
            </a:fld>
            <a:endParaRPr lang="da-DK"/>
          </a:p>
        </p:txBody>
      </p:sp>
      <p:sp>
        <p:nvSpPr>
          <p:cNvPr id="7" name="Titel 6">
            <a:extLst>
              <a:ext uri="{FF2B5EF4-FFF2-40B4-BE49-F238E27FC236}">
                <a16:creationId xmlns:a16="http://schemas.microsoft.com/office/drawing/2014/main" id="{3846F416-30C5-43AE-B2FA-E297584580D3}"/>
              </a:ext>
            </a:extLst>
          </p:cNvPr>
          <p:cNvSpPr>
            <a:spLocks noGrp="1"/>
          </p:cNvSpPr>
          <p:nvPr>
            <p:ph type="title"/>
          </p:nvPr>
        </p:nvSpPr>
        <p:spPr/>
        <p:txBody>
          <a:bodyPr/>
          <a:lstStyle/>
          <a:p>
            <a:r>
              <a:rPr lang="da-DK"/>
              <a:t>Klik for at redigere titeltypografien i masteren</a:t>
            </a:r>
          </a:p>
        </p:txBody>
      </p:sp>
      <p:sp>
        <p:nvSpPr>
          <p:cNvPr id="13" name="Pladsholder til indhold 12">
            <a:extLst>
              <a:ext uri="{FF2B5EF4-FFF2-40B4-BE49-F238E27FC236}">
                <a16:creationId xmlns:a16="http://schemas.microsoft.com/office/drawing/2014/main" id="{22BF11A6-6086-41CE-9529-0C0EA2E8F2BF}"/>
              </a:ext>
            </a:extLst>
          </p:cNvPr>
          <p:cNvSpPr>
            <a:spLocks noGrp="1"/>
          </p:cNvSpPr>
          <p:nvPr>
            <p:ph sz="quarter" idx="13"/>
          </p:nvPr>
        </p:nvSpPr>
        <p:spPr>
          <a:xfrm>
            <a:off x="792000" y="1907999"/>
            <a:ext cx="8460000" cy="431999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96107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92000" y="4391999"/>
            <a:ext cx="8460000" cy="1368000"/>
          </a:xfrm>
          <a:prstGeom prst="rect">
            <a:avLst/>
          </a:prstGeom>
        </p:spPr>
        <p:txBody>
          <a:bodyPr anchor="t"/>
          <a:lstStyle>
            <a:lvl1pPr algn="l">
              <a:defRPr sz="4000" b="1" cap="all" baseline="0">
                <a:latin typeface="+mj-lt"/>
              </a:defRPr>
            </a:lvl1pPr>
          </a:lstStyle>
          <a:p>
            <a:r>
              <a:rPr lang="da-DK"/>
              <a:t>Klik for at redigere titeltypografien i masteren</a:t>
            </a:r>
            <a:endParaRPr lang="da-DK" dirty="0"/>
          </a:p>
        </p:txBody>
      </p:sp>
      <p:sp>
        <p:nvSpPr>
          <p:cNvPr id="3" name="Pladsholder til tekst 2"/>
          <p:cNvSpPr>
            <a:spLocks noGrp="1"/>
          </p:cNvSpPr>
          <p:nvPr>
            <p:ph type="body" idx="1"/>
          </p:nvPr>
        </p:nvSpPr>
        <p:spPr>
          <a:xfrm>
            <a:off x="792000" y="2736000"/>
            <a:ext cx="7920000" cy="1512000"/>
          </a:xfrm>
          <a:prstGeom prst="rect">
            <a:avLst/>
          </a:prstGeom>
        </p:spPr>
        <p:txBody>
          <a:bodyPr anchor="b">
            <a:normAutofit/>
          </a:bodyPr>
          <a:lstStyle>
            <a:lvl1pPr marL="0" indent="0">
              <a:buNone/>
              <a:defRPr sz="2000" baseline="0">
                <a:solidFill>
                  <a:schemeClr val="tx1">
                    <a:tint val="75000"/>
                  </a:schemeClr>
                </a:solidFill>
                <a:latin typeface="+mn-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7FE18F34-EB9C-418F-9784-36FEF1C8B934}" type="datetimeFigureOut">
              <a:rPr lang="da-DK" smtClean="0"/>
              <a:t>06.09.2021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0553147-C5DF-401C-98E7-3CFE5A3D61D0}" type="slidenum">
              <a:rPr lang="da-DK" smtClean="0"/>
              <a:t>‹#›</a:t>
            </a:fld>
            <a:endParaRPr lang="da-DK"/>
          </a:p>
        </p:txBody>
      </p:sp>
    </p:spTree>
    <p:extLst>
      <p:ext uri="{BB962C8B-B14F-4D97-AF65-F5344CB8AC3E}">
        <p14:creationId xmlns:p14="http://schemas.microsoft.com/office/powerpoint/2010/main" val="302434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7FE18F34-EB9C-418F-9784-36FEF1C8B934}" type="datetimeFigureOut">
              <a:rPr lang="da-DK" smtClean="0"/>
              <a:t>06.09.2021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0553147-C5DF-401C-98E7-3CFE5A3D61D0}" type="slidenum">
              <a:rPr lang="da-DK" smtClean="0"/>
              <a:t>‹#›</a:t>
            </a:fld>
            <a:endParaRPr lang="da-DK"/>
          </a:p>
        </p:txBody>
      </p:sp>
      <p:sp>
        <p:nvSpPr>
          <p:cNvPr id="11" name="Titel 10">
            <a:extLst>
              <a:ext uri="{FF2B5EF4-FFF2-40B4-BE49-F238E27FC236}">
                <a16:creationId xmlns:a16="http://schemas.microsoft.com/office/drawing/2014/main" id="{B1A9529F-E4CB-4579-B2AE-EB472BD94BC4}"/>
              </a:ext>
            </a:extLst>
          </p:cNvPr>
          <p:cNvSpPr>
            <a:spLocks noGrp="1"/>
          </p:cNvSpPr>
          <p:nvPr>
            <p:ph type="title"/>
          </p:nvPr>
        </p:nvSpPr>
        <p:spPr/>
        <p:txBody>
          <a:bodyPr/>
          <a:lstStyle/>
          <a:p>
            <a:r>
              <a:rPr lang="da-DK"/>
              <a:t>Klik for at redigere titeltypografien i masteren</a:t>
            </a:r>
          </a:p>
        </p:txBody>
      </p:sp>
      <p:sp>
        <p:nvSpPr>
          <p:cNvPr id="16" name="Pladsholder til indhold 15">
            <a:extLst>
              <a:ext uri="{FF2B5EF4-FFF2-40B4-BE49-F238E27FC236}">
                <a16:creationId xmlns:a16="http://schemas.microsoft.com/office/drawing/2014/main" id="{95CB0418-93BB-40BF-A74F-F0C6F1A8C378}"/>
              </a:ext>
            </a:extLst>
          </p:cNvPr>
          <p:cNvSpPr>
            <a:spLocks noGrp="1"/>
          </p:cNvSpPr>
          <p:nvPr>
            <p:ph sz="quarter" idx="13"/>
          </p:nvPr>
        </p:nvSpPr>
        <p:spPr>
          <a:xfrm>
            <a:off x="5148000" y="1908000"/>
            <a:ext cx="4140000" cy="4320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7" name="Pladsholder til indhold 12">
            <a:extLst>
              <a:ext uri="{FF2B5EF4-FFF2-40B4-BE49-F238E27FC236}">
                <a16:creationId xmlns:a16="http://schemas.microsoft.com/office/drawing/2014/main" id="{E4FC5DD7-730D-4608-A80C-9255D2317685}"/>
              </a:ext>
            </a:extLst>
          </p:cNvPr>
          <p:cNvSpPr>
            <a:spLocks noGrp="1"/>
          </p:cNvSpPr>
          <p:nvPr>
            <p:ph sz="quarter" idx="14"/>
          </p:nvPr>
        </p:nvSpPr>
        <p:spPr>
          <a:xfrm>
            <a:off x="792000" y="1907999"/>
            <a:ext cx="4140000" cy="431999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48593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7FE18F34-EB9C-418F-9784-36FEF1C8B934}" type="datetimeFigureOut">
              <a:rPr lang="da-DK" smtClean="0"/>
              <a:t>06.09.2021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0553147-C5DF-401C-98E7-3CFE5A3D61D0}" type="slidenum">
              <a:rPr lang="da-DK" smtClean="0"/>
              <a:t>‹#›</a:t>
            </a:fld>
            <a:endParaRPr lang="da-DK"/>
          </a:p>
        </p:txBody>
      </p:sp>
      <p:sp>
        <p:nvSpPr>
          <p:cNvPr id="6" name="Titel 5">
            <a:extLst>
              <a:ext uri="{FF2B5EF4-FFF2-40B4-BE49-F238E27FC236}">
                <a16:creationId xmlns:a16="http://schemas.microsoft.com/office/drawing/2014/main" id="{F1FB1C2F-4D93-4BA0-8948-9AF8133FC1C7}"/>
              </a:ext>
            </a:extLst>
          </p:cNvPr>
          <p:cNvSpPr>
            <a:spLocks noGrp="1"/>
          </p:cNvSpPr>
          <p:nvPr>
            <p:ph type="title"/>
          </p:nvPr>
        </p:nvSpPr>
        <p:spPr/>
        <p:txBody>
          <a:bodyPr/>
          <a:lstStyle/>
          <a:p>
            <a:r>
              <a:rPr lang="da-DK"/>
              <a:t>Klik for at redigere titeltypografien i masteren</a:t>
            </a:r>
            <a:endParaRPr lang="da-DK" dirty="0"/>
          </a:p>
        </p:txBody>
      </p:sp>
    </p:spTree>
    <p:extLst>
      <p:ext uri="{BB962C8B-B14F-4D97-AF65-F5344CB8AC3E}">
        <p14:creationId xmlns:p14="http://schemas.microsoft.com/office/powerpoint/2010/main" val="389184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dhold med billedteks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780000" y="1188000"/>
            <a:ext cx="5112000" cy="5040000"/>
          </a:xfrm>
          <a:prstGeom prst="rect">
            <a:avLst/>
          </a:prstGeom>
        </p:spPr>
        <p:txBody>
          <a:bodyPr>
            <a:normAutofit/>
          </a:bodyPr>
          <a:lstStyle>
            <a:lvl1pPr marL="192881" indent="-192881">
              <a:buFont typeface="Arial" panose="020B0604020202020204" pitchFamily="34" charset="0"/>
              <a:buChar char="•"/>
              <a:defRPr sz="2000" baseline="0">
                <a:latin typeface="Calibri" panose="020F0502020204030204" pitchFamily="34" charset="0"/>
              </a:defRPr>
            </a:lvl1pPr>
            <a:lvl2pPr marL="417910" indent="-160735">
              <a:buFont typeface="Arial" panose="020B0604020202020204" pitchFamily="34" charset="0"/>
              <a:buChar char="•"/>
              <a:defRPr sz="2000" baseline="0">
                <a:latin typeface="Calibri" panose="020F0502020204030204" pitchFamily="34" charset="0"/>
              </a:defRPr>
            </a:lvl2pPr>
            <a:lvl3pPr marL="642938" indent="-128588">
              <a:buFont typeface="Arial" panose="020B0604020202020204" pitchFamily="34" charset="0"/>
              <a:buChar char="•"/>
              <a:defRPr sz="2000" baseline="0">
                <a:latin typeface="Calibri" panose="020F0502020204030204" pitchFamily="34" charset="0"/>
              </a:defRPr>
            </a:lvl3pPr>
            <a:lvl4pPr marL="900113" indent="-128588">
              <a:buFont typeface="Arial" panose="020B0604020202020204" pitchFamily="34" charset="0"/>
              <a:buChar char="•"/>
              <a:defRPr sz="2000" baseline="0">
                <a:latin typeface="Calibri" panose="020F0502020204030204" pitchFamily="34" charset="0"/>
              </a:defRPr>
            </a:lvl4pPr>
            <a:lvl5pPr marL="1157288" indent="-128588">
              <a:buFont typeface="Arial" panose="020B0604020202020204" pitchFamily="34" charset="0"/>
              <a:buChar char="•"/>
              <a:defRPr sz="2000" baseline="0">
                <a:latin typeface="Calibri" panose="020F0502020204030204" pitchFamily="34" charset="0"/>
              </a:defRPr>
            </a:lvl5pPr>
            <a:lvl6pPr>
              <a:defRPr sz="1125"/>
            </a:lvl6pPr>
            <a:lvl7pPr>
              <a:defRPr sz="1125"/>
            </a:lvl7pPr>
            <a:lvl8pPr>
              <a:defRPr sz="1125"/>
            </a:lvl8pPr>
            <a:lvl9pPr>
              <a:defRPr sz="1125"/>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792000" y="1908000"/>
            <a:ext cx="2772000" cy="4320000"/>
          </a:xfrm>
          <a:prstGeom prst="rect">
            <a:avLst/>
          </a:prstGeom>
        </p:spPr>
        <p:txBody>
          <a:bodyPr>
            <a:normAutofit/>
          </a:bodyPr>
          <a:lstStyle>
            <a:lvl1pPr marL="0" indent="0">
              <a:buNone/>
              <a:defRPr sz="1400" baseline="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7FE18F34-EB9C-418F-9784-36FEF1C8B934}" type="datetimeFigureOut">
              <a:rPr lang="da-DK" smtClean="0"/>
              <a:t>06.09.2021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0553147-C5DF-401C-98E7-3CFE5A3D61D0}" type="slidenum">
              <a:rPr lang="da-DK" smtClean="0"/>
              <a:t>‹#›</a:t>
            </a:fld>
            <a:endParaRPr lang="da-DK"/>
          </a:p>
        </p:txBody>
      </p:sp>
      <p:sp>
        <p:nvSpPr>
          <p:cNvPr id="10" name="Titel 9">
            <a:extLst>
              <a:ext uri="{FF2B5EF4-FFF2-40B4-BE49-F238E27FC236}">
                <a16:creationId xmlns:a16="http://schemas.microsoft.com/office/drawing/2014/main" id="{A03BD671-335F-44F0-8EF9-15284444A870}"/>
              </a:ext>
            </a:extLst>
          </p:cNvPr>
          <p:cNvSpPr>
            <a:spLocks noGrp="1"/>
          </p:cNvSpPr>
          <p:nvPr>
            <p:ph type="title" hasCustomPrompt="1"/>
          </p:nvPr>
        </p:nvSpPr>
        <p:spPr>
          <a:xfrm>
            <a:off x="792000" y="1188000"/>
            <a:ext cx="2772000" cy="576000"/>
          </a:xfrm>
        </p:spPr>
        <p:txBody>
          <a:bodyPr/>
          <a:lstStyle>
            <a:lvl1pPr>
              <a:defRPr/>
            </a:lvl1pPr>
          </a:lstStyle>
          <a:p>
            <a:r>
              <a:rPr lang="da-DK" dirty="0"/>
              <a:t>Titel</a:t>
            </a:r>
          </a:p>
        </p:txBody>
      </p:sp>
    </p:spTree>
    <p:extLst>
      <p:ext uri="{BB962C8B-B14F-4D97-AF65-F5344CB8AC3E}">
        <p14:creationId xmlns:p14="http://schemas.microsoft.com/office/powerpoint/2010/main" val="352092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lede med billed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792000" y="5400000"/>
            <a:ext cx="8460000" cy="792000"/>
          </a:xfrm>
          <a:prstGeom prst="rect">
            <a:avLst/>
          </a:prstGeom>
        </p:spPr>
        <p:txBody>
          <a:bodyPr>
            <a:normAutofit/>
          </a:bodyPr>
          <a:lstStyle>
            <a:lvl1pPr marL="0" indent="0">
              <a:buNone/>
              <a:defRPr sz="1400" baseline="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7FE18F34-EB9C-418F-9784-36FEF1C8B934}" type="datetimeFigureOut">
              <a:rPr lang="da-DK" smtClean="0"/>
              <a:t>06.09.2021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0553147-C5DF-401C-98E7-3CFE5A3D61D0}" type="slidenum">
              <a:rPr lang="da-DK" smtClean="0"/>
              <a:t>‹#›</a:t>
            </a:fld>
            <a:endParaRPr lang="da-DK"/>
          </a:p>
        </p:txBody>
      </p:sp>
      <p:sp>
        <p:nvSpPr>
          <p:cNvPr id="10" name="Titel 9">
            <a:extLst>
              <a:ext uri="{FF2B5EF4-FFF2-40B4-BE49-F238E27FC236}">
                <a16:creationId xmlns:a16="http://schemas.microsoft.com/office/drawing/2014/main" id="{A03BD671-335F-44F0-8EF9-15284444A870}"/>
              </a:ext>
            </a:extLst>
          </p:cNvPr>
          <p:cNvSpPr>
            <a:spLocks noGrp="1"/>
          </p:cNvSpPr>
          <p:nvPr>
            <p:ph type="title"/>
          </p:nvPr>
        </p:nvSpPr>
        <p:spPr>
          <a:xfrm>
            <a:off x="792000" y="4788000"/>
            <a:ext cx="7920000" cy="612000"/>
          </a:xfrm>
        </p:spPr>
        <p:txBody>
          <a:bodyPr/>
          <a:lstStyle>
            <a:lvl1pPr>
              <a:defRPr sz="2000"/>
            </a:lvl1pPr>
          </a:lstStyle>
          <a:p>
            <a:r>
              <a:rPr lang="da-DK"/>
              <a:t>Klik for at redigere titeltypografien i masteren</a:t>
            </a:r>
            <a:endParaRPr lang="da-DK" dirty="0"/>
          </a:p>
        </p:txBody>
      </p:sp>
      <p:sp>
        <p:nvSpPr>
          <p:cNvPr id="8" name="Pladsholder til billede 7">
            <a:extLst>
              <a:ext uri="{FF2B5EF4-FFF2-40B4-BE49-F238E27FC236}">
                <a16:creationId xmlns:a16="http://schemas.microsoft.com/office/drawing/2014/main" id="{5590859F-1721-4D58-A13D-01AFBF330C7D}"/>
              </a:ext>
            </a:extLst>
          </p:cNvPr>
          <p:cNvSpPr>
            <a:spLocks noGrp="1"/>
          </p:cNvSpPr>
          <p:nvPr>
            <p:ph type="pic" sz="quarter" idx="13"/>
          </p:nvPr>
        </p:nvSpPr>
        <p:spPr>
          <a:xfrm>
            <a:off x="3384000" y="1188000"/>
            <a:ext cx="5400000" cy="3600000"/>
          </a:xfrm>
        </p:spPr>
        <p:txBody>
          <a:bodyPr/>
          <a:lstStyle/>
          <a:p>
            <a:r>
              <a:rPr lang="da-DK"/>
              <a:t>Klik på ikonet for at tilføje et billede</a:t>
            </a:r>
          </a:p>
        </p:txBody>
      </p:sp>
    </p:spTree>
    <p:extLst>
      <p:ext uri="{BB962C8B-B14F-4D97-AF65-F5344CB8AC3E}">
        <p14:creationId xmlns:p14="http://schemas.microsoft.com/office/powerpoint/2010/main" val="416926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utside">
    <p:spTree>
      <p:nvGrpSpPr>
        <p:cNvPr id="1" name=""/>
        <p:cNvGrpSpPr/>
        <p:nvPr/>
      </p:nvGrpSpPr>
      <p:grpSpPr>
        <a:xfrm>
          <a:off x="0" y="0"/>
          <a:ext cx="0" cy="0"/>
          <a:chOff x="0" y="0"/>
          <a:chExt cx="0" cy="0"/>
        </a:xfrm>
      </p:grpSpPr>
      <p:pic>
        <p:nvPicPr>
          <p:cNvPr id="3" name="Billede 2" descr="Et billede, der indeholder bord&#10;&#10;Automatisk genereret beskrivelse">
            <a:extLst>
              <a:ext uri="{FF2B5EF4-FFF2-40B4-BE49-F238E27FC236}">
                <a16:creationId xmlns:a16="http://schemas.microsoft.com/office/drawing/2014/main" id="{70230831-30AD-45AF-B4F2-E6439B2C4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4900"/>
            <a:ext cx="12192000" cy="5753100"/>
          </a:xfrm>
          <a:prstGeom prst="rect">
            <a:avLst/>
          </a:prstGeom>
        </p:spPr>
      </p:pic>
    </p:spTree>
    <p:extLst>
      <p:ext uri="{BB962C8B-B14F-4D97-AF65-F5344CB8AC3E}">
        <p14:creationId xmlns:p14="http://schemas.microsoft.com/office/powerpoint/2010/main" val="199054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a:xfrm>
            <a:off x="792000" y="6356359"/>
            <a:ext cx="28448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FE18F34-EB9C-418F-9784-36FEF1C8B934}" type="datetimeFigureOut">
              <a:rPr lang="da-DK" smtClean="0"/>
              <a:t>06.09.2021</a:t>
            </a:fld>
            <a:endParaRPr lang="da-DK"/>
          </a:p>
        </p:txBody>
      </p:sp>
      <p:sp>
        <p:nvSpPr>
          <p:cNvPr id="5" name="Pladsholder til sidefod 4"/>
          <p:cNvSpPr>
            <a:spLocks noGrp="1"/>
          </p:cNvSpPr>
          <p:nvPr>
            <p:ph type="ftr" sz="quarter" idx="3"/>
          </p:nvPr>
        </p:nvSpPr>
        <p:spPr>
          <a:xfrm>
            <a:off x="4119400" y="6356359"/>
            <a:ext cx="3860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462800" y="6356359"/>
            <a:ext cx="28448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0553147-C5DF-401C-98E7-3CFE5A3D61D0}" type="slidenum">
              <a:rPr lang="da-DK" smtClean="0"/>
              <a:t>‹#›</a:t>
            </a:fld>
            <a:endParaRPr lang="da-DK"/>
          </a:p>
        </p:txBody>
      </p:sp>
      <p:sp>
        <p:nvSpPr>
          <p:cNvPr id="2" name="Pladsholder til titel 1">
            <a:extLst>
              <a:ext uri="{FF2B5EF4-FFF2-40B4-BE49-F238E27FC236}">
                <a16:creationId xmlns:a16="http://schemas.microsoft.com/office/drawing/2014/main" id="{82FDAD23-E9C7-440F-B00D-C83CB4E88A4D}"/>
              </a:ext>
            </a:extLst>
          </p:cNvPr>
          <p:cNvSpPr>
            <a:spLocks noGrp="1"/>
          </p:cNvSpPr>
          <p:nvPr>
            <p:ph type="title"/>
          </p:nvPr>
        </p:nvSpPr>
        <p:spPr>
          <a:xfrm>
            <a:off x="792000" y="1188000"/>
            <a:ext cx="7920000" cy="576000"/>
          </a:xfrm>
          <a:prstGeom prst="rect">
            <a:avLst/>
          </a:prstGeom>
        </p:spPr>
        <p:txBody>
          <a:bodyPr vert="horz" lIns="0" tIns="45720" rIns="91440" bIns="4572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E2EDEF2-BB46-40DD-AFF6-22B2B382670C}"/>
              </a:ext>
            </a:extLst>
          </p:cNvPr>
          <p:cNvSpPr>
            <a:spLocks noGrp="1"/>
          </p:cNvSpPr>
          <p:nvPr>
            <p:ph type="body" idx="1"/>
          </p:nvPr>
        </p:nvSpPr>
        <p:spPr>
          <a:xfrm>
            <a:off x="792000" y="1908000"/>
            <a:ext cx="8460000" cy="4320000"/>
          </a:xfrm>
          <a:prstGeom prst="rect">
            <a:avLst/>
          </a:prstGeom>
        </p:spPr>
        <p:txBody>
          <a:bodyPr vert="horz" lIns="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7" name="Billede 6">
            <a:extLst>
              <a:ext uri="{FF2B5EF4-FFF2-40B4-BE49-F238E27FC236}">
                <a16:creationId xmlns:a16="http://schemas.microsoft.com/office/drawing/2014/main" id="{C2E8891B-9463-4016-85DA-4A0DDDF5D6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000" y="540000"/>
            <a:ext cx="938706" cy="268202"/>
          </a:xfrm>
          <a:prstGeom prst="rect">
            <a:avLst/>
          </a:prstGeom>
        </p:spPr>
      </p:pic>
    </p:spTree>
    <p:extLst>
      <p:ext uri="{BB962C8B-B14F-4D97-AF65-F5344CB8AC3E}">
        <p14:creationId xmlns:p14="http://schemas.microsoft.com/office/powerpoint/2010/main" val="2976322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514350" rtl="0" eaLnBrk="1" latinLnBrk="0" hangingPunct="1">
        <a:spcBef>
          <a:spcPct val="0"/>
        </a:spcBef>
        <a:buNone/>
        <a:defRPr sz="4000"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da-DK"/>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n-god-start.dk/om-dagplejen/en-dag-i-dagplejen"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DC8C017-CFE4-E14A-83E2-8BBF7E733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513C081-509D-47DA-AD7A-D7A5F4D2AAF1}"/>
              </a:ext>
            </a:extLst>
          </p:cNvPr>
          <p:cNvSpPr>
            <a:spLocks noGrp="1"/>
          </p:cNvSpPr>
          <p:nvPr>
            <p:ph type="title"/>
          </p:nvPr>
        </p:nvSpPr>
        <p:spPr/>
        <p:txBody>
          <a:bodyPr/>
          <a:lstStyle/>
          <a:p>
            <a:br>
              <a:rPr lang="da-DK" dirty="0"/>
            </a:br>
            <a:r>
              <a:rPr lang="da-DK" dirty="0"/>
              <a:t>			</a:t>
            </a:r>
            <a:br>
              <a:rPr lang="da-DK" dirty="0"/>
            </a:br>
            <a:br>
              <a:rPr lang="da-DK" dirty="0"/>
            </a:br>
            <a:br>
              <a:rPr lang="da-DK" dirty="0"/>
            </a:br>
            <a:br>
              <a:rPr lang="da-DK" dirty="0"/>
            </a:br>
            <a:r>
              <a:rPr lang="da-DK" sz="6000" dirty="0">
                <a:solidFill>
                  <a:srgbClr val="C00000"/>
                </a:solidFill>
              </a:rPr>
              <a:t>Det sker i dagplejen</a:t>
            </a:r>
            <a:br>
              <a:rPr lang="da-DK" dirty="0"/>
            </a:br>
            <a:endParaRPr lang="da-DK" dirty="0"/>
          </a:p>
        </p:txBody>
      </p:sp>
      <p:sp>
        <p:nvSpPr>
          <p:cNvPr id="3" name="Pladsholder til indhold 2">
            <a:extLst>
              <a:ext uri="{FF2B5EF4-FFF2-40B4-BE49-F238E27FC236}">
                <a16:creationId xmlns:a16="http://schemas.microsoft.com/office/drawing/2014/main" id="{4598D937-6559-4592-9CDF-A720D44958F1}"/>
              </a:ext>
            </a:extLst>
          </p:cNvPr>
          <p:cNvSpPr>
            <a:spLocks noGrp="1"/>
          </p:cNvSpPr>
          <p:nvPr>
            <p:ph sz="quarter" idx="13"/>
          </p:nvPr>
        </p:nvSpPr>
        <p:spPr/>
        <p:txBody>
          <a:bodyPr/>
          <a:lstStyle/>
          <a:p>
            <a:pPr marL="0" indent="0">
              <a:buNone/>
            </a:pPr>
            <a:endParaRPr lang="da-DK" dirty="0"/>
          </a:p>
          <a:p>
            <a:pPr marL="0" indent="0">
              <a:buNone/>
            </a:pPr>
            <a:endParaRPr lang="da-DK" dirty="0"/>
          </a:p>
        </p:txBody>
      </p:sp>
      <p:pic>
        <p:nvPicPr>
          <p:cNvPr id="10" name="Pladsholder til indhold 9">
            <a:extLst>
              <a:ext uri="{FF2B5EF4-FFF2-40B4-BE49-F238E27FC236}">
                <a16:creationId xmlns:a16="http://schemas.microsoft.com/office/drawing/2014/main" id="{FF5C5B47-F4A7-44FF-9685-34B9C4F0A0B2}"/>
              </a:ext>
            </a:extLst>
          </p:cNvPr>
          <p:cNvPicPr>
            <a:picLocks noGrp="1" noChangeAspect="1"/>
          </p:cNvPicPr>
          <p:nvPr>
            <p:ph sz="quarter" idx="14"/>
          </p:nvPr>
        </p:nvPicPr>
        <p:blipFill>
          <a:blip r:embed="rId4"/>
          <a:stretch>
            <a:fillRect/>
          </a:stretch>
        </p:blipFill>
        <p:spPr>
          <a:xfrm>
            <a:off x="7681268" y="1278000"/>
            <a:ext cx="3213463" cy="4411465"/>
          </a:xfrm>
          <a:ln>
            <a:solidFill>
              <a:schemeClr val="tx1"/>
            </a:solidFill>
          </a:ln>
        </p:spPr>
      </p:pic>
    </p:spTree>
    <p:extLst>
      <p:ext uri="{BB962C8B-B14F-4D97-AF65-F5344CB8AC3E}">
        <p14:creationId xmlns:p14="http://schemas.microsoft.com/office/powerpoint/2010/main" val="20321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B4E29D4A-AEC9-3A4C-BCE6-5DC750062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0C6685C-214D-5F43-96CC-788F7BAC0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2998A55-8AAA-43A5-AF72-6AC52301A553}"/>
              </a:ext>
            </a:extLst>
          </p:cNvPr>
          <p:cNvSpPr>
            <a:spLocks noGrp="1"/>
          </p:cNvSpPr>
          <p:nvPr>
            <p:ph type="ctrTitle"/>
          </p:nvPr>
        </p:nvSpPr>
        <p:spPr>
          <a:xfrm>
            <a:off x="1066800" y="1203159"/>
            <a:ext cx="8943474" cy="834189"/>
          </a:xfrm>
        </p:spPr>
        <p:txBody>
          <a:bodyPr>
            <a:normAutofit/>
          </a:bodyPr>
          <a:lstStyle/>
          <a:p>
            <a:r>
              <a:rPr lang="da-DK" sz="4000" dirty="0"/>
              <a:t>Forældresamarbejdet i dagplejen</a:t>
            </a:r>
          </a:p>
        </p:txBody>
      </p:sp>
      <p:sp>
        <p:nvSpPr>
          <p:cNvPr id="3" name="Undertitel 2">
            <a:extLst>
              <a:ext uri="{FF2B5EF4-FFF2-40B4-BE49-F238E27FC236}">
                <a16:creationId xmlns:a16="http://schemas.microsoft.com/office/drawing/2014/main" id="{E8826F80-CD79-42AB-93C6-0EB78D3DC1BC}"/>
              </a:ext>
            </a:extLst>
          </p:cNvPr>
          <p:cNvSpPr>
            <a:spLocks noGrp="1"/>
          </p:cNvSpPr>
          <p:nvPr>
            <p:ph type="subTitle" idx="1"/>
          </p:nvPr>
        </p:nvSpPr>
        <p:spPr>
          <a:xfrm>
            <a:off x="1066800" y="2037348"/>
            <a:ext cx="9144000" cy="3729790"/>
          </a:xfrm>
        </p:spPr>
        <p:txBody>
          <a:bodyPr>
            <a:normAutofit fontScale="85000" lnSpcReduction="10000"/>
          </a:bodyPr>
          <a:lstStyle/>
          <a:p>
            <a:pPr algn="l"/>
            <a:r>
              <a:rPr lang="da-DK" sz="1800" b="1" dirty="0">
                <a:solidFill>
                  <a:schemeClr val="tx1"/>
                </a:solidFill>
                <a:effectLst/>
                <a:latin typeface="Geogrotesque Bold"/>
                <a:ea typeface="Calibri" panose="020F0502020204030204" pitchFamily="34" charset="0"/>
                <a:cs typeface="Times New Roman" panose="02020603050405020304" pitchFamily="18" charset="0"/>
              </a:rPr>
              <a:t>Film nr. 1: Leg og aktiviteter </a:t>
            </a:r>
            <a:endParaRPr lang="da-DK" sz="1800" dirty="0">
              <a:solidFill>
                <a:schemeClr val="tx1"/>
              </a:solidFill>
              <a:effectLst/>
              <a:latin typeface="Geogrotesque Bold"/>
              <a:ea typeface="Calibri" panose="020F0502020204030204" pitchFamily="34" charset="0"/>
              <a:cs typeface="Times New Roman" panose="02020603050405020304" pitchFamily="18" charset="0"/>
            </a:endParaRPr>
          </a:p>
          <a:p>
            <a:pPr algn="l"/>
            <a:r>
              <a:rPr lang="da-DK" sz="1800" dirty="0">
                <a:solidFill>
                  <a:schemeClr val="tx1"/>
                </a:solidFill>
                <a:effectLst/>
                <a:latin typeface="Geogrotesque Regular"/>
                <a:ea typeface="Calibri" panose="020F0502020204030204" pitchFamily="34" charset="0"/>
                <a:cs typeface="Geogrotesque Regular"/>
              </a:rPr>
              <a:t>Filmen handler om det pædagogiske læringsmiljø i dag­plejen. Den viser børnenes deltagelse i dagens aktiviteter, børnefællesskaber og leg. </a:t>
            </a:r>
            <a:endParaRPr lang="da-DK" sz="1800" dirty="0">
              <a:solidFill>
                <a:schemeClr val="tx1"/>
              </a:solidFill>
              <a:effectLst/>
              <a:latin typeface="Geogrotesque Bold"/>
              <a:ea typeface="Calibri" panose="020F0502020204030204" pitchFamily="34" charset="0"/>
              <a:cs typeface="Times New Roman" panose="02020603050405020304" pitchFamily="18" charset="0"/>
            </a:endParaRPr>
          </a:p>
          <a:p>
            <a:pPr algn="l">
              <a:spcBef>
                <a:spcPts val="1300"/>
              </a:spcBef>
              <a:spcAft>
                <a:spcPts val="200"/>
              </a:spcAft>
            </a:pPr>
            <a:r>
              <a:rPr lang="da-DK" sz="1800" b="1" dirty="0">
                <a:solidFill>
                  <a:schemeClr val="tx1"/>
                </a:solidFill>
                <a:effectLst/>
                <a:latin typeface="Geogrotesque Bold"/>
                <a:ea typeface="Calibri" panose="020F0502020204030204" pitchFamily="34" charset="0"/>
                <a:cs typeface="Geogrotesque Bold"/>
              </a:rPr>
              <a:t>Film nr. 2: Forældresamarbejde </a:t>
            </a:r>
            <a:endParaRPr lang="da-DK" sz="1800" dirty="0">
              <a:solidFill>
                <a:schemeClr val="tx1"/>
              </a:solidFill>
              <a:effectLst/>
              <a:latin typeface="Geogrotesque Bold"/>
              <a:ea typeface="Calibri" panose="020F0502020204030204" pitchFamily="34" charset="0"/>
              <a:cs typeface="Times New Roman" panose="02020603050405020304" pitchFamily="18" charset="0"/>
            </a:endParaRPr>
          </a:p>
          <a:p>
            <a:pPr algn="l"/>
            <a:r>
              <a:rPr lang="da-DK" sz="1800" dirty="0">
                <a:solidFill>
                  <a:schemeClr val="tx1"/>
                </a:solidFill>
                <a:effectLst/>
                <a:latin typeface="Geogrotesque Regular"/>
                <a:ea typeface="Calibri" panose="020F0502020204030204" pitchFamily="34" charset="0"/>
                <a:cs typeface="Geogrotesque Regular"/>
              </a:rPr>
              <a:t>Filmen handler om samarbejdet mellem dagplejer og for­ældre. Den viser, hvad forældresamarbejde handler om, og hvad dagplejeren lægger vægt p</a:t>
            </a:r>
            <a:r>
              <a:rPr lang="da-DK" sz="1800" dirty="0">
                <a:solidFill>
                  <a:schemeClr val="tx1"/>
                </a:solidFill>
                <a:effectLst/>
                <a:latin typeface="Geogrotesque Bold"/>
                <a:ea typeface="Calibri" panose="020F0502020204030204" pitchFamily="34" charset="0"/>
                <a:cs typeface="Geogrotesque Bold"/>
              </a:rPr>
              <a:t>å i</a:t>
            </a:r>
            <a:r>
              <a:rPr lang="da-DK" sz="1800" dirty="0">
                <a:solidFill>
                  <a:schemeClr val="tx1"/>
                </a:solidFill>
                <a:effectLst/>
                <a:latin typeface="Geogrotesque Regular"/>
                <a:ea typeface="Calibri" panose="020F0502020204030204" pitchFamily="34" charset="0"/>
                <a:cs typeface="Geogrotesque Regular"/>
              </a:rPr>
              <a:t> samarbejdet med forældre. Filmen kommer med eksempler på hente-/bringesituationer. Fokus er på dia­log og samarbejde med forældrene og p</a:t>
            </a:r>
            <a:r>
              <a:rPr lang="da-DK" sz="1800" dirty="0">
                <a:solidFill>
                  <a:schemeClr val="tx1"/>
                </a:solidFill>
                <a:effectLst/>
                <a:latin typeface="Geogrotesque Bold"/>
                <a:ea typeface="Calibri" panose="020F0502020204030204" pitchFamily="34" charset="0"/>
                <a:cs typeface="Geogrotesque Bold"/>
              </a:rPr>
              <a:t>å </a:t>
            </a:r>
            <a:r>
              <a:rPr lang="da-DK" sz="1800" dirty="0">
                <a:solidFill>
                  <a:schemeClr val="tx1"/>
                </a:solidFill>
                <a:effectLst/>
                <a:latin typeface="Geogrotesque Regular"/>
                <a:ea typeface="Calibri" panose="020F0502020204030204" pitchFamily="34" charset="0"/>
                <a:cs typeface="Geogrotesque Regular"/>
              </a:rPr>
              <a:t>barnets trivsel, udvikling, læring og dannelse. </a:t>
            </a:r>
            <a:endParaRPr lang="da-DK" sz="1800" dirty="0">
              <a:solidFill>
                <a:schemeClr val="tx1"/>
              </a:solidFill>
              <a:effectLst/>
              <a:latin typeface="Geogrotesque Bold"/>
              <a:ea typeface="Calibri" panose="020F0502020204030204" pitchFamily="34" charset="0"/>
              <a:cs typeface="Times New Roman" panose="02020603050405020304" pitchFamily="18" charset="0"/>
            </a:endParaRPr>
          </a:p>
          <a:p>
            <a:pPr algn="l"/>
            <a:r>
              <a:rPr lang="da-DK" sz="1800" dirty="0">
                <a:solidFill>
                  <a:schemeClr val="tx1"/>
                </a:solidFill>
                <a:effectLst/>
                <a:latin typeface="Geogrotesque Bold"/>
                <a:ea typeface="Calibri" panose="020F0502020204030204" pitchFamily="34" charset="0"/>
                <a:cs typeface="Geogrotesque Bold"/>
              </a:rPr>
              <a:t> </a:t>
            </a:r>
            <a:r>
              <a:rPr lang="da-DK" sz="1800" b="1" dirty="0">
                <a:solidFill>
                  <a:schemeClr val="tx1"/>
                </a:solidFill>
                <a:effectLst/>
                <a:latin typeface="Geogrotesque Bold"/>
                <a:ea typeface="Calibri" panose="020F0502020204030204" pitchFamily="34" charset="0"/>
                <a:cs typeface="Geogrotesque Bold"/>
              </a:rPr>
              <a:t>Film nr. 3: Hverdagsrutiner </a:t>
            </a:r>
            <a:endParaRPr lang="da-DK" sz="1800" dirty="0">
              <a:solidFill>
                <a:schemeClr val="tx1"/>
              </a:solidFill>
              <a:effectLst/>
              <a:latin typeface="Geogrotesque Bold"/>
              <a:ea typeface="Calibri" panose="020F0502020204030204" pitchFamily="34" charset="0"/>
              <a:cs typeface="Times New Roman" panose="02020603050405020304" pitchFamily="18" charset="0"/>
            </a:endParaRPr>
          </a:p>
          <a:p>
            <a:pPr algn="l"/>
            <a:r>
              <a:rPr lang="da-DK" sz="1800" dirty="0">
                <a:solidFill>
                  <a:schemeClr val="tx1"/>
                </a:solidFill>
                <a:effectLst/>
                <a:latin typeface="Geogrotesque Regular"/>
                <a:ea typeface="Calibri" panose="020F0502020204030204" pitchFamily="34" charset="0"/>
                <a:cs typeface="Geogrotesque Regular"/>
              </a:rPr>
              <a:t>Filmen viser eksempler fra m</a:t>
            </a:r>
            <a:r>
              <a:rPr lang="da-DK" sz="1800" dirty="0">
                <a:solidFill>
                  <a:schemeClr val="tx1"/>
                </a:solidFill>
                <a:effectLst/>
                <a:latin typeface="Geogrotesque Bold"/>
                <a:ea typeface="Calibri" panose="020F0502020204030204" pitchFamily="34" charset="0"/>
                <a:cs typeface="Geogrotesque Bold"/>
              </a:rPr>
              <a:t>å</a:t>
            </a:r>
            <a:r>
              <a:rPr lang="da-DK" sz="1800" dirty="0">
                <a:solidFill>
                  <a:schemeClr val="tx1"/>
                </a:solidFill>
                <a:effectLst/>
                <a:latin typeface="Geogrotesque Regular"/>
                <a:ea typeface="Calibri" panose="020F0502020204030204" pitchFamily="34" charset="0"/>
                <a:cs typeface="Geogrotesque Regular"/>
              </a:rPr>
              <a:t>ltidet, skifte- og sovesitua­tioner samt eksempler p</a:t>
            </a:r>
            <a:r>
              <a:rPr lang="da-DK" sz="1800" dirty="0">
                <a:solidFill>
                  <a:schemeClr val="tx1"/>
                </a:solidFill>
                <a:effectLst/>
                <a:latin typeface="Geogrotesque Bold"/>
                <a:ea typeface="Calibri" panose="020F0502020204030204" pitchFamily="34" charset="0"/>
                <a:cs typeface="Geogrotesque Bold"/>
              </a:rPr>
              <a:t>å</a:t>
            </a:r>
            <a:r>
              <a:rPr lang="da-DK" sz="1800" dirty="0">
                <a:solidFill>
                  <a:schemeClr val="tx1"/>
                </a:solidFill>
                <a:effectLst/>
                <a:latin typeface="Geogrotesque Regular"/>
                <a:ea typeface="Calibri" panose="020F0502020204030204" pitchFamily="34" charset="0"/>
                <a:cs typeface="Geogrotesque Regular"/>
              </a:rPr>
              <a:t>, hvad børn skal lære, og hvor­dan børn lærer. Fokus er p</a:t>
            </a:r>
            <a:r>
              <a:rPr lang="da-DK" sz="1800" dirty="0">
                <a:solidFill>
                  <a:schemeClr val="tx1"/>
                </a:solidFill>
                <a:effectLst/>
                <a:latin typeface="Geogrotesque Bold"/>
                <a:ea typeface="Calibri" panose="020F0502020204030204" pitchFamily="34" charset="0"/>
                <a:cs typeface="Geogrotesque Bold"/>
              </a:rPr>
              <a:t>å </a:t>
            </a:r>
            <a:r>
              <a:rPr lang="da-DK" sz="1800" dirty="0">
                <a:solidFill>
                  <a:schemeClr val="tx1"/>
                </a:solidFill>
                <a:effectLst/>
                <a:latin typeface="Geogrotesque Regular"/>
                <a:ea typeface="Calibri" panose="020F0502020204030204" pitchFamily="34" charset="0"/>
                <a:cs typeface="Geogrotesque Regular"/>
              </a:rPr>
              <a:t>det brede læringsbegreb og vigtigheden af at inddrage børnenes perspektiver. </a:t>
            </a:r>
            <a:endParaRPr lang="da-DK" sz="1800" dirty="0">
              <a:solidFill>
                <a:schemeClr val="tx1"/>
              </a:solidFill>
              <a:effectLst/>
              <a:latin typeface="Geogrotesque Bold"/>
              <a:ea typeface="Calibri" panose="020F0502020204030204" pitchFamily="34" charset="0"/>
              <a:cs typeface="Times New Roman" panose="02020603050405020304" pitchFamily="18" charset="0"/>
            </a:endParaRPr>
          </a:p>
          <a:p>
            <a:pPr algn="l">
              <a:spcBef>
                <a:spcPts val="1300"/>
              </a:spcBef>
              <a:spcAft>
                <a:spcPts val="200"/>
              </a:spcAft>
            </a:pPr>
            <a:r>
              <a:rPr lang="da-DK" sz="1800" b="1" dirty="0">
                <a:solidFill>
                  <a:schemeClr val="tx1"/>
                </a:solidFill>
                <a:effectLst/>
                <a:latin typeface="Geogrotesque Bold"/>
                <a:ea typeface="Calibri" panose="020F0502020204030204" pitchFamily="34" charset="0"/>
                <a:cs typeface="Geogrotesque Bold"/>
              </a:rPr>
              <a:t>Film nr. 4: Interview med forældre </a:t>
            </a:r>
            <a:br>
              <a:rPr lang="da-DK" sz="1800" b="1" dirty="0">
                <a:solidFill>
                  <a:schemeClr val="tx1"/>
                </a:solidFill>
                <a:effectLst/>
                <a:latin typeface="Geogrotesque Bold"/>
                <a:ea typeface="Calibri" panose="020F0502020204030204" pitchFamily="34" charset="0"/>
                <a:cs typeface="Geogrotesque Bold"/>
              </a:rPr>
            </a:br>
            <a:r>
              <a:rPr lang="da-DK" sz="1800" dirty="0">
                <a:solidFill>
                  <a:schemeClr val="tx1"/>
                </a:solidFill>
                <a:effectLst/>
                <a:latin typeface="Geogrotesque Regular"/>
                <a:ea typeface="Calibri" panose="020F0502020204030204" pitchFamily="34" charset="0"/>
                <a:cs typeface="Geogrotesque Regular"/>
              </a:rPr>
              <a:t>Filmen omhandler nyankomne forældres fortællinger om mødet med dagplejen. Fokus er p</a:t>
            </a:r>
            <a:r>
              <a:rPr lang="da-DK" sz="1800" dirty="0">
                <a:solidFill>
                  <a:schemeClr val="tx1"/>
                </a:solidFill>
                <a:effectLst/>
                <a:latin typeface="Calibri" panose="020F0502020204030204" pitchFamily="34" charset="0"/>
                <a:ea typeface="Calibri" panose="020F0502020204030204" pitchFamily="34" charset="0"/>
                <a:cs typeface="Geogrotesque Bold"/>
              </a:rPr>
              <a:t>å </a:t>
            </a:r>
            <a:r>
              <a:rPr lang="da-DK" sz="1800" dirty="0">
                <a:solidFill>
                  <a:schemeClr val="tx1"/>
                </a:solidFill>
                <a:effectLst/>
                <a:latin typeface="Geogrotesque Regular"/>
                <a:ea typeface="Calibri" panose="020F0502020204030204" pitchFamily="34" charset="0"/>
                <a:cs typeface="Geogrotesque Regular"/>
              </a:rPr>
              <a:t>mødet mellem barn, forældre og dagplejere, mødet med den nye kultur samt dialogen om gensidige forventninger.</a:t>
            </a:r>
            <a:endPar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23615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36722191-6DF3-9340-A1E5-2C0BFF6CC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C9FF4C7-BC73-4DB4-952A-3573FBEBFDE0}"/>
              </a:ext>
            </a:extLst>
          </p:cNvPr>
          <p:cNvSpPr>
            <a:spLocks noGrp="1"/>
          </p:cNvSpPr>
          <p:nvPr>
            <p:ph type="title"/>
          </p:nvPr>
        </p:nvSpPr>
        <p:spPr/>
        <p:txBody>
          <a:bodyPr/>
          <a:lstStyle/>
          <a:p>
            <a:br>
              <a:rPr lang="da-DK" dirty="0"/>
            </a:br>
            <a:br>
              <a:rPr lang="da-DK" dirty="0"/>
            </a:br>
            <a:br>
              <a:rPr lang="da-DK" dirty="0"/>
            </a:br>
            <a:r>
              <a:rPr lang="da-DK" dirty="0"/>
              <a:t>Det sker i dagplejen</a:t>
            </a:r>
          </a:p>
        </p:txBody>
      </p:sp>
      <p:sp>
        <p:nvSpPr>
          <p:cNvPr id="3" name="Pladsholder til indhold 2">
            <a:extLst>
              <a:ext uri="{FF2B5EF4-FFF2-40B4-BE49-F238E27FC236}">
                <a16:creationId xmlns:a16="http://schemas.microsoft.com/office/drawing/2014/main" id="{17D57393-54C2-48FD-A714-D116BFA53154}"/>
              </a:ext>
            </a:extLst>
          </p:cNvPr>
          <p:cNvSpPr>
            <a:spLocks noGrp="1"/>
          </p:cNvSpPr>
          <p:nvPr>
            <p:ph sz="quarter" idx="13"/>
          </p:nvPr>
        </p:nvSpPr>
        <p:spPr/>
        <p:txBody>
          <a:bodyPr/>
          <a:lstStyle/>
          <a:p>
            <a:pPr marL="0" indent="0">
              <a:lnSpc>
                <a:spcPct val="125000"/>
              </a:lnSpc>
              <a:spcAft>
                <a:spcPts val="600"/>
              </a:spcAft>
              <a:buNone/>
            </a:pPr>
            <a:endParaRPr lang="da-DK" sz="1800" dirty="0">
              <a:effectLst/>
              <a:latin typeface="Geogrotesque Regular"/>
              <a:ea typeface="Calibri" panose="020F0502020204030204" pitchFamily="34" charset="0"/>
              <a:cs typeface="Geogrotesque Regular"/>
            </a:endParaRPr>
          </a:p>
          <a:p>
            <a:pPr marL="0" indent="0">
              <a:lnSpc>
                <a:spcPct val="125000"/>
              </a:lnSpc>
              <a:spcAft>
                <a:spcPts val="600"/>
              </a:spcAft>
              <a:buNone/>
            </a:pPr>
            <a:endParaRPr lang="da-DK" sz="1800" dirty="0">
              <a:latin typeface="Geogrotesque Regular"/>
              <a:ea typeface="Calibri" panose="020F0502020204030204" pitchFamily="34" charset="0"/>
              <a:cs typeface="Geogrotesque Regular"/>
            </a:endParaRPr>
          </a:p>
          <a:p>
            <a:pPr marL="0" indent="0">
              <a:lnSpc>
                <a:spcPct val="125000"/>
              </a:lnSpc>
              <a:spcAft>
                <a:spcPts val="600"/>
              </a:spcAft>
              <a:buNone/>
            </a:pPr>
            <a:endParaRPr lang="da-DK" sz="1800" dirty="0">
              <a:effectLst/>
              <a:latin typeface="Geogrotesque Regular"/>
              <a:ea typeface="Calibri" panose="020F0502020204030204" pitchFamily="34" charset="0"/>
              <a:cs typeface="Geogrotesque Regular"/>
            </a:endParaRPr>
          </a:p>
          <a:p>
            <a:pPr marL="964407" lvl="4" indent="0">
              <a:lnSpc>
                <a:spcPct val="125000"/>
              </a:lnSpc>
              <a:spcAft>
                <a:spcPts val="600"/>
              </a:spcAft>
              <a:buNone/>
            </a:pPr>
            <a:r>
              <a:rPr lang="da-DK" sz="1800" dirty="0">
                <a:effectLst/>
                <a:latin typeface="Geogrotesque Regular"/>
                <a:ea typeface="Calibri" panose="020F0502020204030204" pitchFamily="34" charset="0"/>
                <a:cs typeface="Geogrotesque Regular"/>
              </a:rPr>
              <a:t>Filmene kan I finde på både FOA og VIA hjemmesider. FOA:</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964407" lvl="4" indent="0">
              <a:lnSpc>
                <a:spcPct val="125000"/>
              </a:lnSpc>
              <a:spcAft>
                <a:spcPts val="600"/>
              </a:spcAft>
              <a:buNone/>
            </a:pPr>
            <a:r>
              <a:rPr lang="da-DK"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http://en-god-start.dk/om-dagplejen/en-dag-i-dagplejen</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2630215380"/>
      </p:ext>
    </p:extLst>
  </p:cSld>
  <p:clrMapOvr>
    <a:masterClrMapping/>
  </p:clrMapOvr>
</p:sld>
</file>

<file path=ppt/theme/theme1.xml><?xml version="1.0" encoding="utf-8"?>
<a:theme xmlns:a="http://schemas.openxmlformats.org/drawingml/2006/main" name="FO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A" id="{81B78311-A9D0-4494-80DE-8E24CA669826}" vid="{F4A076B9-A774-4B59-AC8C-40DB2DE0713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FOA</Template>
  <TotalTime>46</TotalTime>
  <Words>386</Words>
  <Application>Microsoft Macintosh PowerPoint</Application>
  <PresentationFormat>Widescreen</PresentationFormat>
  <Paragraphs>20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Geogrotesque Bold</vt:lpstr>
      <vt:lpstr>Geogrotesque Regular</vt:lpstr>
      <vt:lpstr>FOA</vt:lpstr>
      <vt:lpstr>        Det sker i dagplejen </vt:lpstr>
      <vt:lpstr>Forældresamarbejdet i dagplejen</vt:lpstr>
      <vt:lpstr>   Det sker i dagplejen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Det sker i dagplejen </dc:title>
  <dc:creator>Birgit Stechmann</dc:creator>
  <cp:lastModifiedBy>Johannes Hwiid Lopdrup</cp:lastModifiedBy>
  <cp:revision>2</cp:revision>
  <dcterms:created xsi:type="dcterms:W3CDTF">2021-09-06T11:47:12Z</dcterms:created>
  <dcterms:modified xsi:type="dcterms:W3CDTF">2021-09-06T12:50:38Z</dcterms:modified>
</cp:coreProperties>
</file>